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Arimo" charset="1" panose="020B0604020202020204"/>
      <p:regular r:id="rId21"/>
    </p:embeddedFont>
    <p:embeddedFont>
      <p:font typeface="Poppins Italics" charset="1" panose="00000500000000000000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https://redresscompliance.com/wp-content/uploads/2024/08/The-Role-of-AI-in-Modern-Traffic-Management.webp" TargetMode="External" Type="http://schemas.openxmlformats.org/officeDocument/2006/relationships/hyperlink"/><Relationship Id="rId13" Target="https://redresscompliance.com/wp-content/uploads/2024/08/The-Role-of-AI-in-Modern-Traffic-Management.webp" TargetMode="External" Type="http://schemas.openxmlformats.org/officeDocument/2006/relationships/hyperlink"/><Relationship Id="rId14" Target="https://redresscompliance.com/wp-content/uploads/2024/08/The-Role-of-AI-in-Modern-Traffic-Management.web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redresscompliance.com/wp-content/uploads/2024/08/The-Role-of-AI-in-Modern-Traffic-Management.webp" TargetMode="External" Type="http://schemas.openxmlformats.org/officeDocument/2006/relationships/hyperlink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jpe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jpe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8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.png" Type="http://schemas.openxmlformats.org/officeDocument/2006/relationships/image"/><Relationship Id="rId16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image35.pn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Freeform 3" id="3">
            <a:hlinkClick r:id="rId6" tooltip="https://redresscompliance.com/wp-content/uploads/2024/08/The-Role-of-AI-in-Modern-Traffic-Management.webp"/>
          </p:cNvPr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5245" y="2828181"/>
            <a:ext cx="5264342" cy="5264342"/>
          </a:xfrm>
          <a:custGeom>
            <a:avLst/>
            <a:gdLst/>
            <a:ahLst/>
            <a:cxnLst/>
            <a:rect r="r" b="b" t="t" l="l"/>
            <a:pathLst>
              <a:path h="5264342" w="5264342">
                <a:moveTo>
                  <a:pt x="0" y="0"/>
                </a:moveTo>
                <a:lnTo>
                  <a:pt x="5264342" y="0"/>
                </a:lnTo>
                <a:lnTo>
                  <a:pt x="5264342" y="5264342"/>
                </a:lnTo>
                <a:lnTo>
                  <a:pt x="0" y="5264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81186" y="3341773"/>
            <a:ext cx="9313263" cy="229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5512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🏋️Gym R</a:t>
            </a:r>
            <a:r>
              <a:rPr lang="en-US" sz="5512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ecommendation System using Machine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102892" y="2946039"/>
            <a:ext cx="9272016" cy="8229600"/>
            <a:chOff x="0" y="0"/>
            <a:chExt cx="12362688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26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362688">
                  <a:moveTo>
                    <a:pt x="0" y="0"/>
                  </a:moveTo>
                  <a:lnTo>
                    <a:pt x="12362688" y="0"/>
                  </a:lnTo>
                  <a:lnTo>
                    <a:pt x="123626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81186" y="5752251"/>
            <a:ext cx="9840715" cy="105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spc="75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 Personalized Fitness &amp; Equipment Recommendation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81186" y="6927489"/>
            <a:ext cx="9840715" cy="157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12" tooltip="https://redresscompliance.com/wp-content/uploads/2024/08/The-Role-of-AI-in-Modern-Traffic-Management.webp"/>
              </a:rPr>
              <a:t>COURSE : ARTIFICIAL INTELLIGENCE</a:t>
            </a:r>
          </a:p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  <a:hlinkClick r:id="rId13" tooltip="https://redresscompliance.com/wp-content/uploads/2024/08/The-Role-of-AI-in-Modern-Traffic-Management.webp"/>
              </a:rPr>
              <a:t>COURSE CODE : CSE 3812</a:t>
            </a:r>
          </a:p>
          <a:p>
            <a:pPr algn="l">
              <a:lnSpc>
                <a:spcPts val="4248"/>
              </a:lnSpc>
            </a:pPr>
            <a:r>
              <a:rPr lang="en-US" sz="2499" spc="759" u="sng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  <a:hlinkClick r:id="rId14" tooltip="https://redresscompliance.com/wp-content/uploads/2024/08/The-Role-of-AI-in-Modern-Traffic-Management.webp"/>
              </a:rPr>
              <a:t>DATE : //2025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118" y="1816807"/>
            <a:ext cx="1160563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🔎S</a:t>
            </a: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ample Prediction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64492" y="3662754"/>
            <a:ext cx="3952494" cy="3952494"/>
            <a:chOff x="0" y="0"/>
            <a:chExt cx="5269992" cy="5269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9992" cy="5269992"/>
            </a:xfrm>
            <a:custGeom>
              <a:avLst/>
              <a:gdLst/>
              <a:ahLst/>
              <a:cxnLst/>
              <a:rect r="r" b="b" t="t" l="l"/>
              <a:pathLst>
                <a:path h="5269992" w="5269992">
                  <a:moveTo>
                    <a:pt x="4216019" y="5269992"/>
                  </a:moveTo>
                  <a:lnTo>
                    <a:pt x="1053973" y="5269992"/>
                  </a:lnTo>
                  <a:cubicBezTo>
                    <a:pt x="472186" y="5269992"/>
                    <a:pt x="0" y="4797806"/>
                    <a:pt x="0" y="4216019"/>
                  </a:cubicBezTo>
                  <a:lnTo>
                    <a:pt x="0" y="1053973"/>
                  </a:lnTo>
                  <a:cubicBezTo>
                    <a:pt x="0" y="472186"/>
                    <a:pt x="472186" y="0"/>
                    <a:pt x="1053973" y="0"/>
                  </a:cubicBezTo>
                  <a:lnTo>
                    <a:pt x="4216019" y="0"/>
                  </a:lnTo>
                  <a:cubicBezTo>
                    <a:pt x="4797806" y="0"/>
                    <a:pt x="5269992" y="472186"/>
                    <a:pt x="5269992" y="1053973"/>
                  </a:cubicBezTo>
                  <a:lnTo>
                    <a:pt x="5269992" y="4216019"/>
                  </a:lnTo>
                  <a:cubicBezTo>
                    <a:pt x="5269992" y="4797806"/>
                    <a:pt x="4797806" y="5269992"/>
                    <a:pt x="4216019" y="5269992"/>
                  </a:cubicBezTo>
                  <a:close/>
                </a:path>
              </a:pathLst>
            </a:custGeom>
            <a:blipFill>
              <a:blip r:embed="rId4"/>
              <a:stretch>
                <a:fillRect l="-38815" t="0" r="-3881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132" y="3011456"/>
            <a:ext cx="13940335" cy="6987687"/>
          </a:xfrm>
          <a:custGeom>
            <a:avLst/>
            <a:gdLst/>
            <a:ahLst/>
            <a:cxnLst/>
            <a:rect r="r" b="b" t="t" l="l"/>
            <a:pathLst>
              <a:path h="6987687" w="13940335">
                <a:moveTo>
                  <a:pt x="0" y="0"/>
                </a:moveTo>
                <a:lnTo>
                  <a:pt x="13940335" y="0"/>
                </a:lnTo>
                <a:lnTo>
                  <a:pt x="13940335" y="6987687"/>
                </a:lnTo>
                <a:lnTo>
                  <a:pt x="0" y="6987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4955" y="6160786"/>
            <a:ext cx="1014477" cy="1014477"/>
          </a:xfrm>
          <a:custGeom>
            <a:avLst/>
            <a:gdLst/>
            <a:ahLst/>
            <a:cxnLst/>
            <a:rect r="r" b="b" t="t" l="l"/>
            <a:pathLst>
              <a:path h="1014477" w="1014477">
                <a:moveTo>
                  <a:pt x="0" y="0"/>
                </a:moveTo>
                <a:lnTo>
                  <a:pt x="1014477" y="0"/>
                </a:lnTo>
                <a:lnTo>
                  <a:pt x="1014477" y="1014477"/>
                </a:lnTo>
                <a:lnTo>
                  <a:pt x="0" y="101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16273" y="155171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11410" y="194340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81630" y="813531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4955" y="3476328"/>
            <a:ext cx="1087490" cy="1087490"/>
          </a:xfrm>
          <a:custGeom>
            <a:avLst/>
            <a:gdLst/>
            <a:ahLst/>
            <a:cxnLst/>
            <a:rect r="r" b="b" t="t" l="l"/>
            <a:pathLst>
              <a:path h="1087490" w="1087490">
                <a:moveTo>
                  <a:pt x="0" y="0"/>
                </a:moveTo>
                <a:lnTo>
                  <a:pt x="1087490" y="0"/>
                </a:lnTo>
                <a:lnTo>
                  <a:pt x="1087490" y="1087490"/>
                </a:lnTo>
                <a:lnTo>
                  <a:pt x="0" y="108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2445" y="4032421"/>
            <a:ext cx="7571555" cy="247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581" indent="-200145" lvl="3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Ag</a:t>
            </a: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e: 30, Weight: 70kg, Height: 1.75m</a:t>
            </a:r>
          </a:p>
          <a:p>
            <a:pPr algn="just" marL="800581" indent="-200145" lvl="3">
              <a:lnSpc>
                <a:spcPts val="4984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Goal: Weight Loss, Type: Cardio</a:t>
            </a:r>
          </a:p>
          <a:p>
            <a:pPr algn="just" marL="800737" indent="-200184" lvl="3">
              <a:lnSpc>
                <a:spcPts val="4985"/>
              </a:lnSpc>
              <a:buFont typeface="Arial"/>
              <a:buChar char="￭"/>
            </a:pPr>
            <a:r>
              <a:rPr lang="en-US" sz="293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No Hypertension or Diabetes</a:t>
            </a:r>
          </a:p>
          <a:p>
            <a:pPr algn="just">
              <a:lnSpc>
                <a:spcPts val="498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98477" y="6959871"/>
            <a:ext cx="8661842" cy="248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832" indent="-316916" lvl="1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Exe</a:t>
            </a: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rcises: Running, Jump Rope</a:t>
            </a:r>
          </a:p>
          <a:p>
            <a:pPr algn="just" marL="633832" indent="-316916" lvl="1">
              <a:lnSpc>
                <a:spcPts val="4990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Equipment: Treadmill, Resistance Bands</a:t>
            </a:r>
          </a:p>
          <a:p>
            <a:pPr algn="just" marL="633832" indent="-316916" lvl="1">
              <a:lnSpc>
                <a:spcPts val="4992"/>
              </a:lnSpc>
              <a:buFont typeface="Arial"/>
              <a:buChar char="•"/>
            </a:pPr>
            <a:r>
              <a:rPr lang="en-US" sz="2935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BMI: 22.9 → Normal</a:t>
            </a:r>
          </a:p>
          <a:p>
            <a:pPr algn="just">
              <a:lnSpc>
                <a:spcPts val="499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02672" y="3599081"/>
            <a:ext cx="5347840" cy="4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33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sz="233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nput Example: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2672" y="6217076"/>
            <a:ext cx="3204147" cy="45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sz="251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utput: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428625" y="-84836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24146" y="5408777"/>
            <a:ext cx="6526435" cy="2610612"/>
            <a:chOff x="0" y="0"/>
            <a:chExt cx="8701913" cy="3480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1913" cy="3480816"/>
            </a:xfrm>
            <a:custGeom>
              <a:avLst/>
              <a:gdLst/>
              <a:ahLst/>
              <a:cxnLst/>
              <a:rect r="r" b="b" t="t" l="l"/>
              <a:pathLst>
                <a:path h="3480816" w="8701913">
                  <a:moveTo>
                    <a:pt x="0" y="2958719"/>
                  </a:moveTo>
                  <a:lnTo>
                    <a:pt x="0" y="522097"/>
                  </a:lnTo>
                  <a:cubicBezTo>
                    <a:pt x="0" y="233172"/>
                    <a:pt x="233172" y="0"/>
                    <a:pt x="522097" y="0"/>
                  </a:cubicBezTo>
                  <a:lnTo>
                    <a:pt x="8179816" y="0"/>
                  </a:lnTo>
                  <a:cubicBezTo>
                    <a:pt x="8468741" y="0"/>
                    <a:pt x="8701913" y="233172"/>
                    <a:pt x="8701913" y="522097"/>
                  </a:cubicBezTo>
                  <a:lnTo>
                    <a:pt x="8701913" y="2958719"/>
                  </a:lnTo>
                  <a:cubicBezTo>
                    <a:pt x="8701913" y="3247644"/>
                    <a:pt x="8468741" y="3480816"/>
                    <a:pt x="8179816" y="3480816"/>
                  </a:cubicBezTo>
                  <a:lnTo>
                    <a:pt x="522097" y="3480816"/>
                  </a:lnTo>
                  <a:cubicBezTo>
                    <a:pt x="233172" y="3480816"/>
                    <a:pt x="0" y="3247517"/>
                    <a:pt x="0" y="2958719"/>
                  </a:cubicBezTo>
                  <a:close/>
                </a:path>
              </a:pathLst>
            </a:custGeom>
            <a:blipFill>
              <a:blip r:embed="rId4"/>
              <a:stretch>
                <a:fillRect l="0" t="-33332" r="0" b="-333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107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35948"/>
            <a:ext cx="9129584" cy="106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2"/>
              </a:lnSpc>
            </a:pPr>
            <a:r>
              <a:rPr lang="en-US" sz="71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📦</a:t>
            </a:r>
            <a:r>
              <a:rPr lang="en-US" sz="7106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Saved Artifacts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41890"/>
            <a:ext cx="10390909" cy="33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5467" indent="-337733" lvl="1">
              <a:lnSpc>
                <a:spcPts val="5319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.pkl</a:t>
            </a: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files for model and encoders</a:t>
            </a:r>
          </a:p>
          <a:p>
            <a:pPr algn="just" marL="675466" indent="-337733" lvl="1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Encoded mappings for exercises and equipment</a:t>
            </a:r>
          </a:p>
          <a:p>
            <a:pPr algn="just" marL="675466" indent="-337733" lvl="1">
              <a:lnSpc>
                <a:spcPts val="5318"/>
              </a:lnSpc>
              <a:buFont typeface="Arial"/>
              <a:buChar char="•"/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Preprocessed test dataset (Preprocessed_Data.xlsx)</a:t>
            </a:r>
          </a:p>
          <a:p>
            <a:pPr algn="just">
              <a:lnSpc>
                <a:spcPts val="5319"/>
              </a:lnSpc>
            </a:pPr>
            <a:r>
              <a:rPr lang="en-US" sz="3128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🔐 Easily reload for fast inference and updates</a:t>
            </a:r>
          </a:p>
          <a:p>
            <a:pPr algn="just" marL="854505" indent="-213626" lvl="3">
              <a:lnSpc>
                <a:spcPts val="53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004633" y="2649352"/>
            <a:ext cx="5646039" cy="2258473"/>
            <a:chOff x="0" y="0"/>
            <a:chExt cx="7528052" cy="30112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28052" cy="3011297"/>
            </a:xfrm>
            <a:custGeom>
              <a:avLst/>
              <a:gdLst/>
              <a:ahLst/>
              <a:cxnLst/>
              <a:rect r="r" b="b" t="t" l="l"/>
              <a:pathLst>
                <a:path h="3011297" w="7528052">
                  <a:moveTo>
                    <a:pt x="0" y="2559558"/>
                  </a:moveTo>
                  <a:lnTo>
                    <a:pt x="0" y="451739"/>
                  </a:lnTo>
                  <a:cubicBezTo>
                    <a:pt x="0" y="201803"/>
                    <a:pt x="201803" y="0"/>
                    <a:pt x="451739" y="0"/>
                  </a:cubicBezTo>
                  <a:lnTo>
                    <a:pt x="7076313" y="0"/>
                  </a:lnTo>
                  <a:cubicBezTo>
                    <a:pt x="7326249" y="0"/>
                    <a:pt x="7528052" y="201803"/>
                    <a:pt x="7528052" y="451739"/>
                  </a:cubicBezTo>
                  <a:lnTo>
                    <a:pt x="7528052" y="2559558"/>
                  </a:lnTo>
                  <a:cubicBezTo>
                    <a:pt x="7528052" y="2809494"/>
                    <a:pt x="7326249" y="3011297"/>
                    <a:pt x="7076313" y="3011297"/>
                  </a:cubicBezTo>
                  <a:lnTo>
                    <a:pt x="451739" y="3011297"/>
                  </a:lnTo>
                  <a:cubicBezTo>
                    <a:pt x="201803" y="3011170"/>
                    <a:pt x="0" y="2809494"/>
                    <a:pt x="0" y="2559558"/>
                  </a:cubicBezTo>
                  <a:close/>
                </a:path>
              </a:pathLst>
            </a:custGeom>
            <a:blipFill>
              <a:blip r:embed="rId5"/>
              <a:stretch>
                <a:fillRect l="0" t="-12498" r="0" b="-1249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4849" y="4238445"/>
            <a:ext cx="557492" cy="557492"/>
          </a:xfrm>
          <a:custGeom>
            <a:avLst/>
            <a:gdLst/>
            <a:ahLst/>
            <a:cxnLst/>
            <a:rect r="r" b="b" t="t" l="l"/>
            <a:pathLst>
              <a:path h="557492" w="557492">
                <a:moveTo>
                  <a:pt x="0" y="0"/>
                </a:moveTo>
                <a:lnTo>
                  <a:pt x="557492" y="0"/>
                </a:lnTo>
                <a:lnTo>
                  <a:pt x="557492" y="557492"/>
                </a:lnTo>
                <a:lnTo>
                  <a:pt x="0" y="55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362" y="2009754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5927" y="2997891"/>
            <a:ext cx="7601870" cy="71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477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🚀</a:t>
            </a:r>
            <a:r>
              <a:rPr lang="en-US" sz="477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65710" y="5913586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474316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87125" y="2503246"/>
            <a:ext cx="2862665" cy="5845391"/>
          </a:xfrm>
          <a:custGeom>
            <a:avLst/>
            <a:gdLst/>
            <a:ahLst/>
            <a:cxnLst/>
            <a:rect r="r" b="b" t="t" l="l"/>
            <a:pathLst>
              <a:path h="5845391" w="2862665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5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137563" y="2652238"/>
            <a:ext cx="2564702" cy="5554694"/>
            <a:chOff x="0" y="0"/>
            <a:chExt cx="3419602" cy="74062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9602" cy="7406259"/>
            </a:xfrm>
            <a:custGeom>
              <a:avLst/>
              <a:gdLst/>
              <a:ahLst/>
              <a:cxnLst/>
              <a:rect r="r" b="b" t="t" l="l"/>
              <a:pathLst>
                <a:path h="7406259" w="3419602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8"/>
              <a:stretch>
                <a:fillRect l="-112426" t="0" r="-11248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03649" y="2699973"/>
            <a:ext cx="396336" cy="49149"/>
            <a:chOff x="0" y="0"/>
            <a:chExt cx="528448" cy="655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8447" cy="65532"/>
            </a:xfrm>
            <a:custGeom>
              <a:avLst/>
              <a:gdLst/>
              <a:ahLst/>
              <a:cxnLst/>
              <a:rect r="r" b="b" t="t" l="l"/>
              <a:pathLst>
                <a:path h="65532" w="528447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24057" y="2688343"/>
            <a:ext cx="75819" cy="72485"/>
            <a:chOff x="0" y="0"/>
            <a:chExt cx="101092" cy="966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092" cy="96647"/>
            </a:xfrm>
            <a:custGeom>
              <a:avLst/>
              <a:gdLst/>
              <a:ahLst/>
              <a:cxnLst/>
              <a:rect r="r" b="b" t="t" l="l"/>
              <a:pathLst>
                <a:path h="96647" w="101092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926371" y="3255437"/>
            <a:ext cx="31813" cy="242982"/>
            <a:chOff x="0" y="0"/>
            <a:chExt cx="42418" cy="3239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418" cy="323977"/>
            </a:xfrm>
            <a:custGeom>
              <a:avLst/>
              <a:gdLst/>
              <a:ahLst/>
              <a:cxnLst/>
              <a:rect r="r" b="b" t="t" l="l"/>
              <a:pathLst>
                <a:path h="323977" w="42418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926371" y="3679268"/>
            <a:ext cx="31813" cy="438246"/>
            <a:chOff x="0" y="0"/>
            <a:chExt cx="42418" cy="5843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418" cy="584327"/>
            </a:xfrm>
            <a:custGeom>
              <a:avLst/>
              <a:gdLst/>
              <a:ahLst/>
              <a:cxnLst/>
              <a:rect r="r" b="b" t="t" l="l"/>
              <a:pathLst>
                <a:path h="584327" w="42418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926371" y="4213034"/>
            <a:ext cx="31813" cy="439769"/>
            <a:chOff x="0" y="0"/>
            <a:chExt cx="42418" cy="5863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418" cy="586359"/>
            </a:xfrm>
            <a:custGeom>
              <a:avLst/>
              <a:gdLst/>
              <a:ahLst/>
              <a:cxnLst/>
              <a:rect r="r" b="b" t="t" l="l"/>
              <a:pathLst>
                <a:path h="586359" w="42418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878721" y="3823920"/>
            <a:ext cx="31813" cy="704470"/>
            <a:chOff x="0" y="0"/>
            <a:chExt cx="42418" cy="9392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418" cy="939292"/>
            </a:xfrm>
            <a:custGeom>
              <a:avLst/>
              <a:gdLst/>
              <a:ahLst/>
              <a:cxnLst/>
              <a:rect r="r" b="b" t="t" l="l"/>
              <a:pathLst>
                <a:path h="939292" w="42418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4958194" y="2474316"/>
            <a:ext cx="2920526" cy="5903251"/>
          </a:xfrm>
          <a:custGeom>
            <a:avLst/>
            <a:gdLst/>
            <a:ahLst/>
            <a:cxnLst/>
            <a:rect r="r" b="b" t="t" l="l"/>
            <a:pathLst>
              <a:path h="5903251" w="2920526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t="0" r="-43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927" y="3994142"/>
            <a:ext cx="7468073" cy="546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Add Nutr</a:t>
            </a: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ition Plan based on BMI and goals</a:t>
            </a:r>
          </a:p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User login system for saved plans</a:t>
            </a:r>
          </a:p>
          <a:p>
            <a:pPr algn="just" marL="686777" indent="-343389" lvl="1">
              <a:lnSpc>
                <a:spcPts val="5407"/>
              </a:lnSpc>
              <a:buFont typeface="Arial"/>
              <a:buChar char="•"/>
            </a:pPr>
            <a:r>
              <a:rPr lang="en-US" sz="3180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Integration with wearable devices (e.g., Fitbit)</a:t>
            </a:r>
          </a:p>
          <a:p>
            <a:pPr algn="just" marL="686778" indent="-343389" lvl="1">
              <a:lnSpc>
                <a:spcPts val="5409"/>
              </a:lnSpc>
              <a:buFont typeface="Arial"/>
              <a:buChar char="•"/>
            </a:pPr>
            <a:r>
              <a:rPr lang="en-US" sz="31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Voice-based assistant or chatbot support</a:t>
            </a:r>
          </a:p>
          <a:p>
            <a:pPr algn="just" marL="868734" indent="-217183" lvl="3">
              <a:lnSpc>
                <a:spcPts val="5409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774352" y="2434611"/>
            <a:ext cx="2862665" cy="5845391"/>
          </a:xfrm>
          <a:custGeom>
            <a:avLst/>
            <a:gdLst/>
            <a:ahLst/>
            <a:cxnLst/>
            <a:rect r="r" b="b" t="t" l="l"/>
            <a:pathLst>
              <a:path h="5845391" w="2862665">
                <a:moveTo>
                  <a:pt x="0" y="0"/>
                </a:moveTo>
                <a:lnTo>
                  <a:pt x="2862665" y="0"/>
                </a:lnTo>
                <a:lnTo>
                  <a:pt x="2862665" y="5845391"/>
                </a:lnTo>
                <a:lnTo>
                  <a:pt x="0" y="584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5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924790" y="2583603"/>
            <a:ext cx="2564702" cy="5554694"/>
            <a:chOff x="0" y="0"/>
            <a:chExt cx="3419602" cy="74062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19602" cy="7406259"/>
            </a:xfrm>
            <a:custGeom>
              <a:avLst/>
              <a:gdLst/>
              <a:ahLst/>
              <a:cxnLst/>
              <a:rect r="r" b="b" t="t" l="l"/>
              <a:pathLst>
                <a:path h="7406259" w="3419602">
                  <a:moveTo>
                    <a:pt x="3099435" y="0"/>
                  </a:moveTo>
                  <a:lnTo>
                    <a:pt x="2686685" y="0"/>
                  </a:lnTo>
                  <a:lnTo>
                    <a:pt x="2686685" y="86741"/>
                  </a:lnTo>
                  <a:cubicBezTo>
                    <a:pt x="2686685" y="185166"/>
                    <a:pt x="2605659" y="266065"/>
                    <a:pt x="2507361" y="266065"/>
                  </a:cubicBezTo>
                  <a:lnTo>
                    <a:pt x="914146" y="266065"/>
                  </a:lnTo>
                  <a:cubicBezTo>
                    <a:pt x="815721" y="266065"/>
                    <a:pt x="734822" y="185039"/>
                    <a:pt x="734822" y="86741"/>
                  </a:cubicBezTo>
                  <a:lnTo>
                    <a:pt x="734822" y="0"/>
                  </a:lnTo>
                  <a:lnTo>
                    <a:pt x="318262" y="0"/>
                  </a:lnTo>
                  <a:cubicBezTo>
                    <a:pt x="142748" y="0"/>
                    <a:pt x="0" y="142748"/>
                    <a:pt x="0" y="318262"/>
                  </a:cubicBezTo>
                  <a:lnTo>
                    <a:pt x="0" y="7087997"/>
                  </a:lnTo>
                  <a:cubicBezTo>
                    <a:pt x="0" y="7263511"/>
                    <a:pt x="142748" y="7406259"/>
                    <a:pt x="318262" y="7406259"/>
                  </a:cubicBezTo>
                  <a:lnTo>
                    <a:pt x="3099435" y="7406259"/>
                  </a:lnTo>
                  <a:cubicBezTo>
                    <a:pt x="3274949" y="7406259"/>
                    <a:pt x="3417697" y="7263511"/>
                    <a:pt x="3417697" y="7087997"/>
                  </a:cubicBezTo>
                  <a:lnTo>
                    <a:pt x="3417697" y="318262"/>
                  </a:lnTo>
                  <a:cubicBezTo>
                    <a:pt x="3419602" y="142748"/>
                    <a:pt x="3276854" y="0"/>
                    <a:pt x="3099435" y="0"/>
                  </a:cubicBezTo>
                  <a:close/>
                </a:path>
              </a:pathLst>
            </a:custGeom>
            <a:blipFill>
              <a:blip r:embed="rId11"/>
              <a:stretch>
                <a:fillRect l="-22356" t="0" r="-22412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990876" y="2631338"/>
            <a:ext cx="396336" cy="49149"/>
            <a:chOff x="0" y="0"/>
            <a:chExt cx="528448" cy="655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28447" cy="65532"/>
            </a:xfrm>
            <a:custGeom>
              <a:avLst/>
              <a:gdLst/>
              <a:ahLst/>
              <a:cxnLst/>
              <a:rect r="r" b="b" t="t" l="l"/>
              <a:pathLst>
                <a:path h="65532" w="528447">
                  <a:moveTo>
                    <a:pt x="495681" y="0"/>
                  </a:moveTo>
                  <a:lnTo>
                    <a:pt x="32766" y="0"/>
                  </a:lnTo>
                  <a:cubicBezTo>
                    <a:pt x="15367" y="0"/>
                    <a:pt x="0" y="13462"/>
                    <a:pt x="0" y="32766"/>
                  </a:cubicBezTo>
                  <a:cubicBezTo>
                    <a:pt x="0" y="52070"/>
                    <a:pt x="15367" y="65532"/>
                    <a:pt x="32766" y="65532"/>
                  </a:cubicBezTo>
                  <a:lnTo>
                    <a:pt x="495681" y="65532"/>
                  </a:lnTo>
                  <a:cubicBezTo>
                    <a:pt x="513080" y="65532"/>
                    <a:pt x="528447" y="52070"/>
                    <a:pt x="528447" y="32766"/>
                  </a:cubicBezTo>
                  <a:cubicBezTo>
                    <a:pt x="528447" y="13462"/>
                    <a:pt x="513080" y="0"/>
                    <a:pt x="495681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511284" y="2619708"/>
            <a:ext cx="75819" cy="72485"/>
            <a:chOff x="0" y="0"/>
            <a:chExt cx="101092" cy="966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92" cy="96647"/>
            </a:xfrm>
            <a:custGeom>
              <a:avLst/>
              <a:gdLst/>
              <a:ahLst/>
              <a:cxnLst/>
              <a:rect r="r" b="b" t="t" l="l"/>
              <a:pathLst>
                <a:path h="96647" w="101092">
                  <a:moveTo>
                    <a:pt x="50546" y="127"/>
                  </a:moveTo>
                  <a:cubicBezTo>
                    <a:pt x="33274" y="0"/>
                    <a:pt x="17272" y="9144"/>
                    <a:pt x="8636" y="24130"/>
                  </a:cubicBezTo>
                  <a:cubicBezTo>
                    <a:pt x="0" y="39116"/>
                    <a:pt x="0" y="57531"/>
                    <a:pt x="8636" y="72517"/>
                  </a:cubicBezTo>
                  <a:cubicBezTo>
                    <a:pt x="17272" y="87503"/>
                    <a:pt x="33274" y="96647"/>
                    <a:pt x="50546" y="96520"/>
                  </a:cubicBezTo>
                  <a:cubicBezTo>
                    <a:pt x="67818" y="96647"/>
                    <a:pt x="83820" y="87376"/>
                    <a:pt x="92456" y="72517"/>
                  </a:cubicBezTo>
                  <a:cubicBezTo>
                    <a:pt x="101092" y="57658"/>
                    <a:pt x="101092" y="39116"/>
                    <a:pt x="92456" y="24130"/>
                  </a:cubicBezTo>
                  <a:cubicBezTo>
                    <a:pt x="83820" y="9144"/>
                    <a:pt x="67818" y="0"/>
                    <a:pt x="50546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713598" y="3186802"/>
            <a:ext cx="31813" cy="242982"/>
            <a:chOff x="0" y="0"/>
            <a:chExt cx="42418" cy="3239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418" cy="323977"/>
            </a:xfrm>
            <a:custGeom>
              <a:avLst/>
              <a:gdLst/>
              <a:ahLst/>
              <a:cxnLst/>
              <a:rect r="r" b="b" t="t" l="l"/>
              <a:pathLst>
                <a:path h="323977" w="42418">
                  <a:moveTo>
                    <a:pt x="0" y="40513"/>
                  </a:moveTo>
                  <a:lnTo>
                    <a:pt x="0" y="281559"/>
                  </a:lnTo>
                  <a:cubicBezTo>
                    <a:pt x="0" y="304673"/>
                    <a:pt x="19304" y="323977"/>
                    <a:pt x="42418" y="32397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713598" y="3610633"/>
            <a:ext cx="31813" cy="438246"/>
            <a:chOff x="0" y="0"/>
            <a:chExt cx="42418" cy="5843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418" cy="584327"/>
            </a:xfrm>
            <a:custGeom>
              <a:avLst/>
              <a:gdLst/>
              <a:ahLst/>
              <a:cxnLst/>
              <a:rect r="r" b="b" t="t" l="l"/>
              <a:pathLst>
                <a:path h="584327" w="42418">
                  <a:moveTo>
                    <a:pt x="0" y="40513"/>
                  </a:moveTo>
                  <a:lnTo>
                    <a:pt x="0" y="541909"/>
                  </a:lnTo>
                  <a:cubicBezTo>
                    <a:pt x="0" y="565023"/>
                    <a:pt x="19304" y="584327"/>
                    <a:pt x="42418" y="584327"/>
                  </a:cubicBezTo>
                  <a:lnTo>
                    <a:pt x="42418" y="0"/>
                  </a:lnTo>
                  <a:cubicBezTo>
                    <a:pt x="19304" y="0"/>
                    <a:pt x="0" y="17399"/>
                    <a:pt x="0" y="4051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713598" y="4144399"/>
            <a:ext cx="31813" cy="439769"/>
            <a:chOff x="0" y="0"/>
            <a:chExt cx="42418" cy="58635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18" cy="586359"/>
            </a:xfrm>
            <a:custGeom>
              <a:avLst/>
              <a:gdLst/>
              <a:ahLst/>
              <a:cxnLst/>
              <a:rect r="r" b="b" t="t" l="l"/>
              <a:pathLst>
                <a:path h="586359" w="42418">
                  <a:moveTo>
                    <a:pt x="0" y="42418"/>
                  </a:moveTo>
                  <a:lnTo>
                    <a:pt x="0" y="543941"/>
                  </a:lnTo>
                  <a:cubicBezTo>
                    <a:pt x="0" y="567055"/>
                    <a:pt x="19304" y="586359"/>
                    <a:pt x="42418" y="586359"/>
                  </a:cubicBezTo>
                  <a:lnTo>
                    <a:pt x="42418" y="0"/>
                  </a:lnTo>
                  <a:cubicBezTo>
                    <a:pt x="19304" y="0"/>
                    <a:pt x="0" y="19304"/>
                    <a:pt x="0" y="42418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665948" y="3755285"/>
            <a:ext cx="31813" cy="704470"/>
            <a:chOff x="0" y="0"/>
            <a:chExt cx="42418" cy="93929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2418" cy="939292"/>
            </a:xfrm>
            <a:custGeom>
              <a:avLst/>
              <a:gdLst/>
              <a:ahLst/>
              <a:cxnLst/>
              <a:rect r="r" b="b" t="t" l="l"/>
              <a:pathLst>
                <a:path h="939292" w="42418">
                  <a:moveTo>
                    <a:pt x="0" y="0"/>
                  </a:moveTo>
                  <a:lnTo>
                    <a:pt x="0" y="939292"/>
                  </a:lnTo>
                  <a:cubicBezTo>
                    <a:pt x="23114" y="939292"/>
                    <a:pt x="42418" y="919988"/>
                    <a:pt x="42418" y="896874"/>
                  </a:cubicBezTo>
                  <a:lnTo>
                    <a:pt x="42418" y="42418"/>
                  </a:lnTo>
                  <a:cubicBezTo>
                    <a:pt x="42418" y="19304"/>
                    <a:pt x="23114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1745421" y="2405681"/>
            <a:ext cx="2920526" cy="5903251"/>
          </a:xfrm>
          <a:custGeom>
            <a:avLst/>
            <a:gdLst/>
            <a:ahLst/>
            <a:cxnLst/>
            <a:rect r="r" b="b" t="t" l="l"/>
            <a:pathLst>
              <a:path h="5903251" w="2920526">
                <a:moveTo>
                  <a:pt x="0" y="0"/>
                </a:moveTo>
                <a:lnTo>
                  <a:pt x="2920526" y="0"/>
                </a:lnTo>
                <a:lnTo>
                  <a:pt x="2920526" y="5903251"/>
                </a:lnTo>
                <a:lnTo>
                  <a:pt x="0" y="590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t="0" r="-43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428625" y="-801785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902" y="2414106"/>
            <a:ext cx="9405566" cy="96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6491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📚 </a:t>
            </a:r>
            <a:r>
              <a:rPr lang="en-US" sz="6491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Tools &amp; Libraries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3902" y="3716772"/>
            <a:ext cx="10964378" cy="39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236" indent="-337118" lvl="1">
              <a:lnSpc>
                <a:spcPts val="5308"/>
              </a:lnSpc>
              <a:buFont typeface="Arial"/>
              <a:buChar char="•"/>
            </a:pPr>
            <a:r>
              <a:rPr lang="en-US" b="true" sz="3122" spc="946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Python, Pandas,</a:t>
            </a:r>
            <a:r>
              <a:rPr lang="en-US" b="true" sz="3122" spc="946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 Scikit-learn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Streamlit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frontend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Joblib/Pickle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model persistence</a:t>
            </a:r>
          </a:p>
          <a:p>
            <a:pPr algn="l" marL="674237" indent="-337119" lvl="1">
              <a:lnSpc>
                <a:spcPts val="5308"/>
              </a:lnSpc>
              <a:buFont typeface="Arial"/>
              <a:buChar char="•"/>
            </a:pPr>
            <a:r>
              <a:rPr lang="en-US" b="true" sz="3122" spc="947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Excel</a:t>
            </a:r>
            <a:r>
              <a:rPr lang="en-US" sz="3122" spc="94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for raw data</a:t>
            </a:r>
          </a:p>
          <a:p>
            <a:pPr algn="l" marL="852759" indent="-213190" lvl="3">
              <a:lnSpc>
                <a:spcPts val="530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0273" y="86616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59962" y="88770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6749" y="88770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38150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38964"/>
            <a:ext cx="1347888" cy="1347888"/>
          </a:xfrm>
          <a:custGeom>
            <a:avLst/>
            <a:gdLst/>
            <a:ahLst/>
            <a:cxnLst/>
            <a:rect r="r" b="b" t="t" l="l"/>
            <a:pathLst>
              <a:path h="1347888" w="1347888">
                <a:moveTo>
                  <a:pt x="0" y="0"/>
                </a:moveTo>
                <a:lnTo>
                  <a:pt x="1347888" y="0"/>
                </a:lnTo>
                <a:lnTo>
                  <a:pt x="1347888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2608" y="1563321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0742" y="25580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3419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6418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39905" y="4062813"/>
            <a:ext cx="2714149" cy="2714149"/>
            <a:chOff x="0" y="0"/>
            <a:chExt cx="3618865" cy="36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6"/>
              <a:stretch>
                <a:fillRect l="0" t="-3367" r="0" b="-336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92718" y="5149587"/>
            <a:ext cx="2875206" cy="3168715"/>
          </a:xfrm>
          <a:custGeom>
            <a:avLst/>
            <a:gdLst/>
            <a:ahLst/>
            <a:cxnLst/>
            <a:rect r="r" b="b" t="t" l="l"/>
            <a:pathLst>
              <a:path h="3168715" w="2875206">
                <a:moveTo>
                  <a:pt x="0" y="0"/>
                </a:moveTo>
                <a:lnTo>
                  <a:pt x="2875206" y="0"/>
                </a:lnTo>
                <a:lnTo>
                  <a:pt x="2875206" y="3168715"/>
                </a:lnTo>
                <a:lnTo>
                  <a:pt x="0" y="3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" r="0" b="-2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6206" y="4062813"/>
            <a:ext cx="2714149" cy="2714149"/>
            <a:chOff x="0" y="0"/>
            <a:chExt cx="3618865" cy="36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7"/>
              <a:stretch>
                <a:fillRect l="-3988" t="0" r="-398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20994" y="4062813"/>
            <a:ext cx="2714149" cy="2714149"/>
            <a:chOff x="0" y="0"/>
            <a:chExt cx="3618865" cy="36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l="0" t="-1470" r="0" b="-147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57360" y="213112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96596" y="2855705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28625" y="-83821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7845" y="2403835"/>
            <a:ext cx="8692310" cy="116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9224" y="6934545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SIBGATUL HASSEN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9224" y="7377446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0112230799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29925" y="6934545"/>
            <a:ext cx="2322195" cy="45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BENJAMIN SHAH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29925" y="7377446"/>
            <a:ext cx="2322195" cy="45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35880" y="6934545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AZMAIN ELAHI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35880" y="7377446"/>
            <a:ext cx="2322195" cy="45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EEF0E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011222289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83164" y="2508669"/>
            <a:ext cx="2787301" cy="5574602"/>
            <a:chOff x="0" y="0"/>
            <a:chExt cx="3716401" cy="7432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16401" cy="7432802"/>
            </a:xfrm>
            <a:custGeom>
              <a:avLst/>
              <a:gdLst/>
              <a:ahLst/>
              <a:cxnLst/>
              <a:rect r="r" b="b" t="t" l="l"/>
              <a:pathLst>
                <a:path h="7432802" w="3716401">
                  <a:moveTo>
                    <a:pt x="3121787" y="7432802"/>
                  </a:moveTo>
                  <a:lnTo>
                    <a:pt x="594614" y="7432802"/>
                  </a:lnTo>
                  <a:cubicBezTo>
                    <a:pt x="266065" y="7432802"/>
                    <a:pt x="0" y="7166737"/>
                    <a:pt x="0" y="6838188"/>
                  </a:cubicBezTo>
                  <a:lnTo>
                    <a:pt x="0" y="594614"/>
                  </a:lnTo>
                  <a:cubicBezTo>
                    <a:pt x="0" y="266065"/>
                    <a:pt x="266065" y="0"/>
                    <a:pt x="594614" y="0"/>
                  </a:cubicBezTo>
                  <a:lnTo>
                    <a:pt x="3121787" y="0"/>
                  </a:lnTo>
                  <a:cubicBezTo>
                    <a:pt x="3450336" y="0"/>
                    <a:pt x="3716401" y="266065"/>
                    <a:pt x="3716401" y="594614"/>
                  </a:cubicBezTo>
                  <a:lnTo>
                    <a:pt x="3716401" y="6838188"/>
                  </a:lnTo>
                  <a:cubicBezTo>
                    <a:pt x="3716401" y="7166737"/>
                    <a:pt x="3450336" y="7432802"/>
                    <a:pt x="3121787" y="7432802"/>
                  </a:cubicBezTo>
                  <a:close/>
                </a:path>
              </a:pathLst>
            </a:custGeom>
            <a:blipFill>
              <a:blip r:embed="rId4"/>
              <a:stretch>
                <a:fillRect l="-99869" t="0" r="-9986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83366" y="2508669"/>
            <a:ext cx="3713988" cy="3713988"/>
            <a:chOff x="0" y="0"/>
            <a:chExt cx="4951984" cy="4951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1984" cy="4951984"/>
            </a:xfrm>
            <a:custGeom>
              <a:avLst/>
              <a:gdLst/>
              <a:ahLst/>
              <a:cxnLst/>
              <a:rect r="r" b="b" t="t" l="l"/>
              <a:pathLst>
                <a:path h="4951984" w="4951984">
                  <a:moveTo>
                    <a:pt x="4456811" y="4951984"/>
                  </a:moveTo>
                  <a:lnTo>
                    <a:pt x="495173" y="4951984"/>
                  </a:lnTo>
                  <a:cubicBezTo>
                    <a:pt x="221869" y="4951984"/>
                    <a:pt x="0" y="4730115"/>
                    <a:pt x="0" y="4456811"/>
                  </a:cubicBezTo>
                  <a:lnTo>
                    <a:pt x="0" y="495173"/>
                  </a:lnTo>
                  <a:cubicBezTo>
                    <a:pt x="0" y="221869"/>
                    <a:pt x="221869" y="0"/>
                    <a:pt x="495173" y="0"/>
                  </a:cubicBezTo>
                  <a:lnTo>
                    <a:pt x="4456811" y="0"/>
                  </a:lnTo>
                  <a:cubicBezTo>
                    <a:pt x="4730115" y="0"/>
                    <a:pt x="4951984" y="221869"/>
                    <a:pt x="4951984" y="495173"/>
                  </a:cubicBezTo>
                  <a:lnTo>
                    <a:pt x="4951984" y="4456811"/>
                  </a:lnTo>
                  <a:cubicBezTo>
                    <a:pt x="4951984" y="4730115"/>
                    <a:pt x="4730115" y="4951984"/>
                    <a:pt x="4456811" y="4951984"/>
                  </a:cubicBezTo>
                  <a:close/>
                </a:path>
              </a:pathLst>
            </a:custGeom>
            <a:blipFill>
              <a:blip r:embed="rId5"/>
              <a:stretch>
                <a:fillRect l="-24844" t="0" r="-2484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203" y="2932058"/>
            <a:ext cx="7102087" cy="114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4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🧩 Slide 2: P</a:t>
            </a:r>
            <a:r>
              <a:rPr lang="en-US" sz="400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019" y="3353177"/>
            <a:ext cx="7851797" cy="614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Many people struggle with choosing the right exercises and equipment.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Fitness plans often ignore user-specific health conditions (like diabetes or hypertension).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A personalized recommendation system can improve effectiveness and safety.</a:t>
            </a:r>
          </a:p>
          <a:p>
            <a:pPr algn="just" marL="382281" indent="-95570" lvl="3">
              <a:lnSpc>
                <a:spcPts val="238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8653" y="2640491"/>
            <a:ext cx="2345055" cy="4690110"/>
            <a:chOff x="0" y="0"/>
            <a:chExt cx="3126740" cy="625348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3126740" cy="6253480"/>
            </a:xfrm>
            <a:custGeom>
              <a:avLst/>
              <a:gdLst/>
              <a:ahLst/>
              <a:cxnLst/>
              <a:rect r="r" b="b" t="t" l="l"/>
              <a:pathLst>
                <a:path h="6253480" w="3126740">
                  <a:moveTo>
                    <a:pt x="500253" y="6253480"/>
                  </a:moveTo>
                  <a:lnTo>
                    <a:pt x="2626487" y="6253480"/>
                  </a:lnTo>
                  <a:cubicBezTo>
                    <a:pt x="2902839" y="6253480"/>
                    <a:pt x="3126740" y="6029579"/>
                    <a:pt x="3126740" y="5753227"/>
                  </a:cubicBezTo>
                  <a:lnTo>
                    <a:pt x="3126740" y="500253"/>
                  </a:lnTo>
                  <a:cubicBezTo>
                    <a:pt x="3126740" y="223901"/>
                    <a:pt x="2902839" y="0"/>
                    <a:pt x="2626487" y="0"/>
                  </a:cubicBezTo>
                  <a:lnTo>
                    <a:pt x="500253" y="0"/>
                  </a:lnTo>
                  <a:cubicBezTo>
                    <a:pt x="223901" y="0"/>
                    <a:pt x="0" y="223901"/>
                    <a:pt x="0" y="500253"/>
                  </a:cubicBezTo>
                  <a:lnTo>
                    <a:pt x="0" y="5753227"/>
                  </a:lnTo>
                  <a:cubicBezTo>
                    <a:pt x="0" y="6029579"/>
                    <a:pt x="223901" y="6253480"/>
                    <a:pt x="500253" y="6253480"/>
                  </a:cubicBezTo>
                  <a:close/>
                </a:path>
              </a:pathLst>
            </a:custGeom>
            <a:blipFill>
              <a:blip r:embed="rId4"/>
              <a:stretch>
                <a:fillRect l="-16390" t="0" r="-1639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1954" y="2271645"/>
            <a:ext cx="8300207" cy="70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70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💡 </a:t>
            </a:r>
            <a:r>
              <a:rPr lang="en-US" sz="470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1954" y="3096926"/>
            <a:ext cx="7753208" cy="654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1"/>
              </a:lnSpc>
            </a:pPr>
            <a:r>
              <a:rPr lang="en-US" sz="277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</a:t>
            </a:r>
            <a:r>
              <a:rPr lang="en-US" sz="277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 Solution: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A machine learning-based system that recommends: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Best-suited </a:t>
            </a:r>
            <a:r>
              <a:rPr lang="en-US" b="true" sz="277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exercises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Required </a:t>
            </a:r>
            <a:r>
              <a:rPr lang="en-US" b="true" sz="277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equipment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Based on: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User's health metrics</a:t>
            </a:r>
          </a:p>
          <a:p>
            <a:pPr algn="just" marL="758298" indent="-189574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Fitness goals &amp; preferences</a:t>
            </a:r>
          </a:p>
          <a:p>
            <a:pPr algn="just" marL="758328" indent="-189582" lvl="3">
              <a:lnSpc>
                <a:spcPts val="4721"/>
              </a:lnSpc>
              <a:buFont typeface="Arial"/>
              <a:buChar char="￭"/>
            </a:pPr>
            <a:r>
              <a:rPr lang="en-US" sz="27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Delivered through an interactive Streamlit GUI.</a:t>
            </a:r>
          </a:p>
          <a:p>
            <a:pPr algn="just" marL="758328" indent="-189582" lvl="3">
              <a:lnSpc>
                <a:spcPts val="472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756849" y="3714952"/>
            <a:ext cx="2345055" cy="4690110"/>
            <a:chOff x="0" y="0"/>
            <a:chExt cx="3126740" cy="62534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6740" cy="6253480"/>
            </a:xfrm>
            <a:custGeom>
              <a:avLst/>
              <a:gdLst/>
              <a:ahLst/>
              <a:cxnLst/>
              <a:rect r="r" b="b" t="t" l="l"/>
              <a:pathLst>
                <a:path h="6253480" w="3126740">
                  <a:moveTo>
                    <a:pt x="2626487" y="6253480"/>
                  </a:moveTo>
                  <a:lnTo>
                    <a:pt x="500253" y="6253480"/>
                  </a:lnTo>
                  <a:cubicBezTo>
                    <a:pt x="223901" y="6253480"/>
                    <a:pt x="0" y="6029579"/>
                    <a:pt x="0" y="5753227"/>
                  </a:cubicBezTo>
                  <a:lnTo>
                    <a:pt x="0" y="500253"/>
                  </a:lnTo>
                  <a:cubicBezTo>
                    <a:pt x="0" y="223901"/>
                    <a:pt x="223901" y="0"/>
                    <a:pt x="500253" y="0"/>
                  </a:cubicBezTo>
                  <a:lnTo>
                    <a:pt x="2626487" y="0"/>
                  </a:lnTo>
                  <a:cubicBezTo>
                    <a:pt x="2902839" y="0"/>
                    <a:pt x="3126740" y="223901"/>
                    <a:pt x="3126740" y="500253"/>
                  </a:cubicBezTo>
                  <a:lnTo>
                    <a:pt x="3126740" y="5753227"/>
                  </a:lnTo>
                  <a:cubicBezTo>
                    <a:pt x="3126740" y="6029579"/>
                    <a:pt x="2902839" y="6253480"/>
                    <a:pt x="2626487" y="6253480"/>
                  </a:cubicBezTo>
                  <a:close/>
                </a:path>
              </a:pathLst>
            </a:custGeom>
            <a:blipFill>
              <a:blip r:embed="rId5"/>
              <a:stretch>
                <a:fillRect l="-16445" t="0" r="-1644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022616" y="809808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95984" y="2708968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55419" y="2708968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06735" y="2520315"/>
            <a:ext cx="2468308" cy="5478304"/>
            <a:chOff x="0" y="0"/>
            <a:chExt cx="3291078" cy="7304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1078" cy="7304405"/>
            </a:xfrm>
            <a:custGeom>
              <a:avLst/>
              <a:gdLst/>
              <a:ahLst/>
              <a:cxnLst/>
              <a:rect r="r" b="b" t="t" l="l"/>
              <a:pathLst>
                <a:path h="7304405" w="3291078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4"/>
              <a:stretch>
                <a:fillRect l="-24026" t="0" r="-240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25351" y="3106117"/>
            <a:ext cx="2468308" cy="5478304"/>
            <a:chOff x="0" y="0"/>
            <a:chExt cx="3291078" cy="73044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91078" cy="7304405"/>
            </a:xfrm>
            <a:custGeom>
              <a:avLst/>
              <a:gdLst/>
              <a:ahLst/>
              <a:cxnLst/>
              <a:rect r="r" b="b" t="t" l="l"/>
              <a:pathLst>
                <a:path h="7304405" w="3291078">
                  <a:moveTo>
                    <a:pt x="2103882" y="7304405"/>
                  </a:moveTo>
                  <a:lnTo>
                    <a:pt x="0" y="7304405"/>
                  </a:lnTo>
                  <a:lnTo>
                    <a:pt x="0" y="1187196"/>
                  </a:lnTo>
                  <a:cubicBezTo>
                    <a:pt x="0" y="530733"/>
                    <a:pt x="530733" y="0"/>
                    <a:pt x="1187196" y="0"/>
                  </a:cubicBezTo>
                  <a:lnTo>
                    <a:pt x="3291078" y="0"/>
                  </a:lnTo>
                  <a:lnTo>
                    <a:pt x="3291078" y="6117209"/>
                  </a:lnTo>
                  <a:cubicBezTo>
                    <a:pt x="3291078" y="6773672"/>
                    <a:pt x="2760345" y="7304405"/>
                    <a:pt x="2103882" y="7304405"/>
                  </a:cubicBezTo>
                  <a:close/>
                </a:path>
              </a:pathLst>
            </a:custGeom>
            <a:blipFill>
              <a:blip r:embed="rId5"/>
              <a:stretch>
                <a:fillRect l="-23736" t="0" r="-2373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8424" y="2260023"/>
            <a:ext cx="8583438" cy="84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62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🗂️ </a:t>
            </a:r>
            <a:r>
              <a:rPr lang="en-US" sz="5620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Dataset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8424" y="3185796"/>
            <a:ext cx="8173863" cy="145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2"/>
              </a:lnSpc>
            </a:pPr>
            <a:r>
              <a:rPr lang="en-US" sz="3477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Source: </a:t>
            </a:r>
            <a:r>
              <a:rPr lang="en-US" sz="3477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Custom </a:t>
            </a:r>
          </a:p>
          <a:p>
            <a:pPr algn="just">
              <a:lnSpc>
                <a:spcPts val="5912"/>
              </a:lnSpc>
            </a:pPr>
            <a:r>
              <a:rPr lang="en-US" sz="3477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"gym recommendation.xlsx" file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424" y="4980875"/>
            <a:ext cx="7219949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000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Features Used: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Demographics: Sex, Age, Height, Weight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Medical: Hypertension, Diabetes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Preferences: Fitness Goal, Fitness Type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Targets: Exercises, Equipment</a:t>
            </a:r>
          </a:p>
          <a:p>
            <a:pPr algn="just">
              <a:lnSpc>
                <a:spcPts val="51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599640" y="6909069"/>
            <a:ext cx="1702382" cy="1702382"/>
          </a:xfrm>
          <a:custGeom>
            <a:avLst/>
            <a:gdLst/>
            <a:ahLst/>
            <a:cxnLst/>
            <a:rect r="r" b="b" t="t" l="l"/>
            <a:pathLst>
              <a:path h="1702382" w="1702382">
                <a:moveTo>
                  <a:pt x="0" y="0"/>
                </a:moveTo>
                <a:lnTo>
                  <a:pt x="1702382" y="0"/>
                </a:lnTo>
                <a:lnTo>
                  <a:pt x="1702382" y="1702382"/>
                </a:lnTo>
                <a:lnTo>
                  <a:pt x="0" y="1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30591" y="2298609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80652" y="310611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776" y="2812628"/>
            <a:ext cx="3627024" cy="3748850"/>
            <a:chOff x="0" y="0"/>
            <a:chExt cx="4836033" cy="49984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36033" cy="4998466"/>
            </a:xfrm>
            <a:custGeom>
              <a:avLst/>
              <a:gdLst/>
              <a:ahLst/>
              <a:cxnLst/>
              <a:rect r="r" b="b" t="t" l="l"/>
              <a:pathLst>
                <a:path h="4998466" w="4836033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4"/>
              <a:stretch>
                <a:fillRect l="-27519" t="0" r="-27519" b="-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943" y="2768795"/>
            <a:ext cx="3714653" cy="3836493"/>
          </a:xfrm>
          <a:custGeom>
            <a:avLst/>
            <a:gdLst/>
            <a:ahLst/>
            <a:cxnLst/>
            <a:rect r="r" b="b" t="t" l="l"/>
            <a:pathLst>
              <a:path h="3836493" w="371465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5634" y="2030263"/>
            <a:ext cx="8557102" cy="8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6035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🛠️</a:t>
            </a:r>
            <a:r>
              <a:rPr lang="en-US" sz="6035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13360" y="4201897"/>
            <a:ext cx="3627024" cy="3748850"/>
            <a:chOff x="0" y="0"/>
            <a:chExt cx="4836033" cy="4998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36033" cy="4998466"/>
            </a:xfrm>
            <a:custGeom>
              <a:avLst/>
              <a:gdLst/>
              <a:ahLst/>
              <a:cxnLst/>
              <a:rect r="r" b="b" t="t" l="l"/>
              <a:pathLst>
                <a:path h="4998466" w="4836033">
                  <a:moveTo>
                    <a:pt x="4836033" y="4174236"/>
                  </a:moveTo>
                  <a:cubicBezTo>
                    <a:pt x="4836033" y="4629912"/>
                    <a:pt x="4466590" y="4998339"/>
                    <a:pt x="4011930" y="4998339"/>
                  </a:cubicBezTo>
                  <a:lnTo>
                    <a:pt x="824230" y="4998339"/>
                  </a:lnTo>
                  <a:cubicBezTo>
                    <a:pt x="368554" y="4998466"/>
                    <a:pt x="0" y="4628896"/>
                    <a:pt x="0" y="4174236"/>
                  </a:cubicBezTo>
                  <a:lnTo>
                    <a:pt x="0" y="824103"/>
                  </a:lnTo>
                  <a:cubicBezTo>
                    <a:pt x="0" y="368554"/>
                    <a:pt x="369443" y="0"/>
                    <a:pt x="824103" y="0"/>
                  </a:cubicBezTo>
                  <a:lnTo>
                    <a:pt x="4011803" y="0"/>
                  </a:lnTo>
                  <a:cubicBezTo>
                    <a:pt x="4467479" y="0"/>
                    <a:pt x="4835906" y="369443"/>
                    <a:pt x="4835906" y="824103"/>
                  </a:cubicBezTo>
                  <a:lnTo>
                    <a:pt x="4835906" y="4174236"/>
                  </a:lnTo>
                  <a:close/>
                </a:path>
              </a:pathLst>
            </a:custGeom>
            <a:blipFill>
              <a:blip r:embed="rId7"/>
              <a:stretch>
                <a:fillRect l="-41762" t="0" r="-41762" b="-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169527" y="4158064"/>
            <a:ext cx="3714653" cy="3836493"/>
          </a:xfrm>
          <a:custGeom>
            <a:avLst/>
            <a:gdLst/>
            <a:ahLst/>
            <a:cxnLst/>
            <a:rect r="r" b="b" t="t" l="l"/>
            <a:pathLst>
              <a:path h="3836493" w="3714653">
                <a:moveTo>
                  <a:pt x="0" y="0"/>
                </a:moveTo>
                <a:lnTo>
                  <a:pt x="3714653" y="0"/>
                </a:lnTo>
                <a:lnTo>
                  <a:pt x="3714653" y="3836493"/>
                </a:lnTo>
                <a:lnTo>
                  <a:pt x="0" y="383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25634" y="2924532"/>
            <a:ext cx="8113512" cy="657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8"/>
              </a:lnSpc>
            </a:pPr>
            <a:r>
              <a:rPr lang="en-US" sz="2799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Key prepr</a:t>
            </a:r>
            <a:r>
              <a:rPr lang="en-US" sz="2799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ocessing steps: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Label Encoding: Fitness Goal, Type, Level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Binary Mapping: Sex, Hypert</a:t>
            </a: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ension, Diabetes</a:t>
            </a:r>
          </a:p>
          <a:p>
            <a:pPr algn="just" marL="604304" indent="-302152" lvl="1">
              <a:lnSpc>
                <a:spcPts val="4759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Text Cleaning: Exercises and Equipment (replaced “and”, “or”, standardized formats)</a:t>
            </a:r>
          </a:p>
          <a:p>
            <a:pPr algn="just" marL="604304" indent="-302152" lvl="1">
              <a:lnSpc>
                <a:spcPts val="4758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Scaling: Age, Height, Weight using MinMaxScaler</a:t>
            </a:r>
          </a:p>
          <a:p>
            <a:pPr algn="just" marL="604304" indent="-302152" lvl="1">
              <a:lnSpc>
                <a:spcPts val="4759"/>
              </a:lnSpc>
              <a:buFont typeface="Arial"/>
              <a:buChar char="•"/>
            </a:pPr>
            <a:r>
              <a:rPr lang="en-US" b="true" sz="2799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Multi-label to single ID mapping for unique combinations</a:t>
            </a:r>
          </a:p>
          <a:p>
            <a:pPr algn="just" marL="764338" indent="-191085" lvl="3">
              <a:lnSpc>
                <a:spcPts val="47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338596" y="8098085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53241" y="2271415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3943" y="7429667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28625" y="-813157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8769" y="2410514"/>
            <a:ext cx="6769227" cy="5246370"/>
            <a:chOff x="0" y="0"/>
            <a:chExt cx="9025636" cy="699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25636" cy="6995160"/>
            </a:xfrm>
            <a:custGeom>
              <a:avLst/>
              <a:gdLst/>
              <a:ahLst/>
              <a:cxnLst/>
              <a:rect r="r" b="b" t="t" l="l"/>
              <a:pathLst>
                <a:path h="6995160" w="9025636">
                  <a:moveTo>
                    <a:pt x="0" y="5829300"/>
                  </a:moveTo>
                  <a:lnTo>
                    <a:pt x="0" y="1165860"/>
                  </a:lnTo>
                  <a:cubicBezTo>
                    <a:pt x="0" y="522351"/>
                    <a:pt x="404368" y="0"/>
                    <a:pt x="902589" y="0"/>
                  </a:cubicBezTo>
                  <a:lnTo>
                    <a:pt x="8123047" y="0"/>
                  </a:lnTo>
                  <a:cubicBezTo>
                    <a:pt x="8621268" y="0"/>
                    <a:pt x="9025636" y="522351"/>
                    <a:pt x="9025636" y="1165860"/>
                  </a:cubicBezTo>
                  <a:lnTo>
                    <a:pt x="9025636" y="5829300"/>
                  </a:lnTo>
                  <a:cubicBezTo>
                    <a:pt x="9025636" y="6472809"/>
                    <a:pt x="8621268" y="6995160"/>
                    <a:pt x="8123047" y="6995160"/>
                  </a:cubicBezTo>
                  <a:lnTo>
                    <a:pt x="902589" y="6995160"/>
                  </a:lnTo>
                  <a:cubicBezTo>
                    <a:pt x="404368" y="6995160"/>
                    <a:pt x="0" y="6472809"/>
                    <a:pt x="0" y="5829300"/>
                  </a:cubicBezTo>
                  <a:close/>
                </a:path>
              </a:pathLst>
            </a:custGeom>
            <a:blipFill>
              <a:blip r:embed="rId4"/>
              <a:stretch>
                <a:fillRect l="-10895" t="0" r="-1089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18628" y="8054454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733001"/>
            <a:ext cx="770038" cy="770038"/>
          </a:xfrm>
          <a:custGeom>
            <a:avLst/>
            <a:gdLst/>
            <a:ahLst/>
            <a:cxnLst/>
            <a:rect r="r" b="b" t="t" l="l"/>
            <a:pathLst>
              <a:path h="770038" w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78411" y="1870156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38" y="2168910"/>
            <a:ext cx="9426503" cy="111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7548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📊</a:t>
            </a:r>
            <a:r>
              <a:rPr lang="en-US" sz="7548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Model Training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0038" y="3556668"/>
            <a:ext cx="10208373" cy="449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b="true" sz="368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Model Used: 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MultiOutput Random Forest Classifier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b="true" sz="3681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Why MultiOutput?</a:t>
            </a: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Because we predict both Exercises and Equipment together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Train-Test Split: 80-20</a:t>
            </a:r>
          </a:p>
          <a:p>
            <a:pPr algn="l" marL="794942" indent="-397471" lvl="1">
              <a:lnSpc>
                <a:spcPts val="3939"/>
              </a:lnSpc>
              <a:buFont typeface="Arial"/>
              <a:buChar char="•"/>
            </a:pPr>
            <a:r>
              <a:rPr lang="en-US" sz="368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Evaluation: Accuracy &amp; Classification Report for both outputs</a:t>
            </a:r>
          </a:p>
          <a:p>
            <a:pPr algn="l">
              <a:lnSpc>
                <a:spcPts val="39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77818" y="2517110"/>
            <a:ext cx="3468433" cy="6354889"/>
            <a:chOff x="0" y="0"/>
            <a:chExt cx="4624578" cy="8473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4578" cy="8473186"/>
            </a:xfrm>
            <a:custGeom>
              <a:avLst/>
              <a:gdLst/>
              <a:ahLst/>
              <a:cxnLst/>
              <a:rect r="r" b="b" t="t" l="l"/>
              <a:pathLst>
                <a:path h="8473186" w="4624578">
                  <a:moveTo>
                    <a:pt x="2956306" y="8473186"/>
                  </a:moveTo>
                  <a:lnTo>
                    <a:pt x="0" y="8473186"/>
                  </a:lnTo>
                  <a:lnTo>
                    <a:pt x="0" y="1377188"/>
                  </a:lnTo>
                  <a:cubicBezTo>
                    <a:pt x="0" y="615696"/>
                    <a:pt x="745744" y="0"/>
                    <a:pt x="1668272" y="0"/>
                  </a:cubicBezTo>
                  <a:lnTo>
                    <a:pt x="4624578" y="0"/>
                  </a:lnTo>
                  <a:lnTo>
                    <a:pt x="4624578" y="7095998"/>
                  </a:lnTo>
                  <a:cubicBezTo>
                    <a:pt x="4624578" y="7857490"/>
                    <a:pt x="3878834" y="8473186"/>
                    <a:pt x="2956306" y="8473186"/>
                  </a:cubicBezTo>
                  <a:close/>
                </a:path>
              </a:pathLst>
            </a:custGeom>
            <a:blipFill>
              <a:blip r:embed="rId4"/>
              <a:stretch>
                <a:fillRect l="-10870" t="0" r="-1087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66453" y="2397842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6453" y="4427471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66453" y="6449725"/>
            <a:ext cx="676253" cy="1041797"/>
          </a:xfrm>
          <a:custGeom>
            <a:avLst/>
            <a:gdLst/>
            <a:ahLst/>
            <a:cxnLst/>
            <a:rect r="r" b="b" t="t" l="l"/>
            <a:pathLst>
              <a:path h="1041797" w="676253">
                <a:moveTo>
                  <a:pt x="0" y="0"/>
                </a:moveTo>
                <a:lnTo>
                  <a:pt x="676253" y="0"/>
                </a:lnTo>
                <a:lnTo>
                  <a:pt x="676253" y="1041797"/>
                </a:lnTo>
                <a:lnTo>
                  <a:pt x="0" y="104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4" r="0" b="-2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95901" y="8885590"/>
            <a:ext cx="1401410" cy="1401410"/>
          </a:xfrm>
          <a:custGeom>
            <a:avLst/>
            <a:gdLst/>
            <a:ahLst/>
            <a:cxnLst/>
            <a:rect r="r" b="b" t="t" l="l"/>
            <a:pathLst>
              <a:path h="1401410" w="1401410">
                <a:moveTo>
                  <a:pt x="0" y="0"/>
                </a:moveTo>
                <a:lnTo>
                  <a:pt x="1401410" y="0"/>
                </a:lnTo>
                <a:lnTo>
                  <a:pt x="1401410" y="1401410"/>
                </a:lnTo>
                <a:lnTo>
                  <a:pt x="0" y="140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85007" y="2178480"/>
            <a:ext cx="638700" cy="638700"/>
          </a:xfrm>
          <a:custGeom>
            <a:avLst/>
            <a:gdLst/>
            <a:ahLst/>
            <a:cxnLst/>
            <a:rect r="r" b="b" t="t" l="l"/>
            <a:pathLst>
              <a:path h="638700" w="638700">
                <a:moveTo>
                  <a:pt x="0" y="0"/>
                </a:moveTo>
                <a:lnTo>
                  <a:pt x="638700" y="0"/>
                </a:lnTo>
                <a:lnTo>
                  <a:pt x="638700" y="638700"/>
                </a:lnTo>
                <a:lnTo>
                  <a:pt x="0" y="6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893" y="190830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73208" y="4998419"/>
            <a:ext cx="262742" cy="264183"/>
          </a:xfrm>
          <a:custGeom>
            <a:avLst/>
            <a:gdLst/>
            <a:ahLst/>
            <a:cxnLst/>
            <a:rect r="r" b="b" t="t" l="l"/>
            <a:pathLst>
              <a:path h="264183" w="262742">
                <a:moveTo>
                  <a:pt x="0" y="0"/>
                </a:moveTo>
                <a:lnTo>
                  <a:pt x="262742" y="0"/>
                </a:lnTo>
                <a:lnTo>
                  <a:pt x="262742" y="264183"/>
                </a:lnTo>
                <a:lnTo>
                  <a:pt x="0" y="26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4" t="0" r="-27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8317" y="2958618"/>
            <a:ext cx="292524" cy="292524"/>
          </a:xfrm>
          <a:custGeom>
            <a:avLst/>
            <a:gdLst/>
            <a:ahLst/>
            <a:cxnLst/>
            <a:rect r="r" b="b" t="t" l="l"/>
            <a:pathLst>
              <a:path h="292524" w="292524">
                <a:moveTo>
                  <a:pt x="0" y="0"/>
                </a:moveTo>
                <a:lnTo>
                  <a:pt x="292524" y="0"/>
                </a:lnTo>
                <a:lnTo>
                  <a:pt x="292524" y="292524"/>
                </a:lnTo>
                <a:lnTo>
                  <a:pt x="0" y="292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70782" y="7026155"/>
            <a:ext cx="267594" cy="263215"/>
          </a:xfrm>
          <a:custGeom>
            <a:avLst/>
            <a:gdLst/>
            <a:ahLst/>
            <a:cxnLst/>
            <a:rect r="r" b="b" t="t" l="l"/>
            <a:pathLst>
              <a:path h="263215" w="267594">
                <a:moveTo>
                  <a:pt x="0" y="0"/>
                </a:moveTo>
                <a:lnTo>
                  <a:pt x="267594" y="0"/>
                </a:lnTo>
                <a:lnTo>
                  <a:pt x="267594" y="263215"/>
                </a:lnTo>
                <a:lnTo>
                  <a:pt x="0" y="2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38" t="0" r="-93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7172" y="2365130"/>
            <a:ext cx="7951955" cy="7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🧠</a:t>
            </a: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 Model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42706" y="8526948"/>
            <a:ext cx="3648235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422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428625" y="-857248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29359" y="3944989"/>
            <a:ext cx="8472159" cy="475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Sample Results (Accuracy may vary):</a:t>
            </a:r>
          </a:p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Exercises</a:t>
            </a: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 Prediction: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99.62%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 classes: squats,yoga,deadlifts etc.]</a:t>
            </a:r>
          </a:p>
          <a:p>
            <a:pPr algn="l">
              <a:lnSpc>
                <a:spcPts val="3767"/>
              </a:lnSpc>
            </a:pPr>
            <a:r>
              <a:rPr lang="en-US" sz="3521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Equipment Prediction: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Accuracy: 96.05%</a:t>
            </a:r>
          </a:p>
          <a:p>
            <a:pPr algn="l" marL="760243" indent="-380121" lvl="1">
              <a:lnSpc>
                <a:spcPts val="3767"/>
              </a:lnSpc>
              <a:buFont typeface="Arial"/>
              <a:buChar char="•"/>
            </a:pPr>
            <a:r>
              <a:rPr lang="en-US" sz="3521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[Sample: Dumbbells, Yoga Mat, Resistance Bands, etc.]</a:t>
            </a:r>
          </a:p>
          <a:p>
            <a:pPr algn="l">
              <a:lnSpc>
                <a:spcPts val="339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5473" y="8356818"/>
            <a:ext cx="878976" cy="1143158"/>
          </a:xfrm>
          <a:custGeom>
            <a:avLst/>
            <a:gdLst/>
            <a:ahLst/>
            <a:cxnLst/>
            <a:rect r="r" b="b" t="t" l="l"/>
            <a:pathLst>
              <a:path h="1143158" w="878976">
                <a:moveTo>
                  <a:pt x="0" y="0"/>
                </a:moveTo>
                <a:lnTo>
                  <a:pt x="878976" y="0"/>
                </a:lnTo>
                <a:lnTo>
                  <a:pt x="878976" y="1143158"/>
                </a:lnTo>
                <a:lnTo>
                  <a:pt x="0" y="114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" r="0" b="-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63241">
            <a:off x="1218359" y="1977036"/>
            <a:ext cx="3970782" cy="8229600"/>
            <a:chOff x="0" y="0"/>
            <a:chExt cx="5294376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9437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294376">
                  <a:moveTo>
                    <a:pt x="0" y="0"/>
                  </a:moveTo>
                  <a:lnTo>
                    <a:pt x="5294376" y="0"/>
                  </a:lnTo>
                  <a:lnTo>
                    <a:pt x="529437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9" r="0" b="-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69330" y="7253746"/>
            <a:ext cx="2714149" cy="2714149"/>
            <a:chOff x="0" y="0"/>
            <a:chExt cx="3618865" cy="36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5"/>
              <a:stretch>
                <a:fillRect l="0" t="-24820" r="0" b="-2482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55162" y="8572214"/>
            <a:ext cx="1271165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1949" y="8572215"/>
            <a:ext cx="346022" cy="64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EEF0EC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4338" y="2057652"/>
            <a:ext cx="8115300" cy="14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🖥️</a:t>
            </a:r>
            <a:r>
              <a:rPr lang="en-US" sz="4999" b="true">
                <a:solidFill>
                  <a:srgbClr val="EEF0EC"/>
                </a:solidFill>
                <a:latin typeface="Poppins Bold"/>
                <a:ea typeface="Poppins Bold"/>
                <a:cs typeface="Poppins Bold"/>
                <a:sym typeface="Poppins Bold"/>
              </a:rPr>
              <a:t>Streamlit Web App (GUI)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469330" y="1679214"/>
            <a:ext cx="5216652" cy="6763988"/>
            <a:chOff x="0" y="0"/>
            <a:chExt cx="6955536" cy="90186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5536" cy="9018651"/>
            </a:xfrm>
            <a:custGeom>
              <a:avLst/>
              <a:gdLst/>
              <a:ahLst/>
              <a:cxnLst/>
              <a:rect r="r" b="b" t="t" l="l"/>
              <a:pathLst>
                <a:path h="9018651" w="6955536">
                  <a:moveTo>
                    <a:pt x="0" y="0"/>
                  </a:moveTo>
                  <a:lnTo>
                    <a:pt x="6955536" y="0"/>
                  </a:lnTo>
                  <a:lnTo>
                    <a:pt x="6955536" y="9018651"/>
                  </a:lnTo>
                  <a:lnTo>
                    <a:pt x="0" y="9018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42919" y="7253746"/>
            <a:ext cx="2714149" cy="2714145"/>
            <a:chOff x="0" y="0"/>
            <a:chExt cx="3618865" cy="36188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8865" cy="3618861"/>
            </a:xfrm>
            <a:custGeom>
              <a:avLst/>
              <a:gdLst/>
              <a:ahLst/>
              <a:cxnLst/>
              <a:rect r="r" b="b" t="t" l="l"/>
              <a:pathLst>
                <a:path h="3618861" w="3618865">
                  <a:moveTo>
                    <a:pt x="2895092" y="3618861"/>
                  </a:moveTo>
                  <a:lnTo>
                    <a:pt x="723773" y="3618861"/>
                  </a:lnTo>
                  <a:cubicBezTo>
                    <a:pt x="324231" y="3618861"/>
                    <a:pt x="0" y="3294630"/>
                    <a:pt x="0" y="2895089"/>
                  </a:cubicBezTo>
                  <a:lnTo>
                    <a:pt x="0" y="723772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2"/>
                  </a:cubicBezTo>
                  <a:lnTo>
                    <a:pt x="3618865" y="2895089"/>
                  </a:lnTo>
                  <a:cubicBezTo>
                    <a:pt x="3618865" y="3294630"/>
                    <a:pt x="3294634" y="3618861"/>
                    <a:pt x="2895092" y="3618861"/>
                  </a:cubicBezTo>
                  <a:close/>
                </a:path>
              </a:pathLst>
            </a:custGeom>
            <a:blipFill>
              <a:blip r:embed="rId7"/>
              <a:stretch>
                <a:fillRect l="-16709" t="0" r="-1670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19043" y="7253743"/>
            <a:ext cx="2714149" cy="2714149"/>
            <a:chOff x="0" y="0"/>
            <a:chExt cx="3618865" cy="3618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8865" cy="3618865"/>
            </a:xfrm>
            <a:custGeom>
              <a:avLst/>
              <a:gdLst/>
              <a:ahLst/>
              <a:cxnLst/>
              <a:rect r="r" b="b" t="t" l="l"/>
              <a:pathLst>
                <a:path h="3618865" w="3618865">
                  <a:moveTo>
                    <a:pt x="2895092" y="3618865"/>
                  </a:moveTo>
                  <a:lnTo>
                    <a:pt x="723773" y="3618865"/>
                  </a:lnTo>
                  <a:cubicBezTo>
                    <a:pt x="324231" y="3618865"/>
                    <a:pt x="0" y="3294634"/>
                    <a:pt x="0" y="2895092"/>
                  </a:cubicBezTo>
                  <a:lnTo>
                    <a:pt x="0" y="723773"/>
                  </a:lnTo>
                  <a:cubicBezTo>
                    <a:pt x="0" y="324231"/>
                    <a:pt x="324231" y="0"/>
                    <a:pt x="723773" y="0"/>
                  </a:cubicBezTo>
                  <a:lnTo>
                    <a:pt x="2895092" y="0"/>
                  </a:lnTo>
                  <a:cubicBezTo>
                    <a:pt x="3294634" y="0"/>
                    <a:pt x="3618865" y="324231"/>
                    <a:pt x="3618865" y="723773"/>
                  </a:cubicBezTo>
                  <a:lnTo>
                    <a:pt x="3618865" y="2895092"/>
                  </a:lnTo>
                  <a:cubicBezTo>
                    <a:pt x="3618865" y="3294634"/>
                    <a:pt x="3294634" y="3618865"/>
                    <a:pt x="2895092" y="3618865"/>
                  </a:cubicBezTo>
                  <a:close/>
                </a:path>
              </a:pathLst>
            </a:custGeom>
            <a:blipFill>
              <a:blip r:embed="rId8"/>
              <a:stretch>
                <a:fillRect l="-16709" t="0" r="-1670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14571" y="3359376"/>
            <a:ext cx="12681181" cy="616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1"/>
              </a:lnSpc>
            </a:pP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User Input Fields: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Gender, Age, Height, Weight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Hypertension, Diabetes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Fitness Goal &amp; Fitness Type</a:t>
            </a:r>
          </a:p>
          <a:p>
            <a:pPr algn="just">
              <a:lnSpc>
                <a:spcPts val="3761"/>
              </a:lnSpc>
            </a:pP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Personalized </a:t>
            </a: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Exercise &amp; Equipment List</a:t>
            </a:r>
          </a:p>
          <a:p>
            <a:pPr algn="just" marL="477687" indent="-238843" lvl="1">
              <a:lnSpc>
                <a:spcPts val="3761"/>
              </a:lnSpc>
              <a:buFont typeface="Arial"/>
              <a:buChar char="•"/>
            </a:pP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BMI Calculation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lang="en-US" b="true" sz="2212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Health Category Advice</a:t>
            </a:r>
          </a:p>
          <a:p>
            <a:pPr algn="just">
              <a:lnSpc>
                <a:spcPts val="3761"/>
              </a:lnSpc>
            </a:pP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📌 </a:t>
            </a:r>
            <a:r>
              <a:rPr lang="en-US" sz="2212" b="true">
                <a:solidFill>
                  <a:srgbClr val="EEF0EC"/>
                </a:solidFill>
                <a:latin typeface="Arimo Bold"/>
                <a:ea typeface="Arimo Bold"/>
                <a:cs typeface="Arimo Bold"/>
                <a:sym typeface="Arimo Bold"/>
              </a:rPr>
              <a:t>Bonus:</a:t>
            </a:r>
            <a:r>
              <a:rPr lang="en-US" sz="2212">
                <a:solidFill>
                  <a:srgbClr val="EEF0EC"/>
                </a:solidFill>
                <a:latin typeface="Arimo"/>
                <a:ea typeface="Arimo"/>
                <a:cs typeface="Arimo"/>
                <a:sym typeface="Arimo"/>
              </a:rPr>
              <a:t> Visual recommendations &amp; warnings based on BMI</a:t>
            </a:r>
          </a:p>
          <a:p>
            <a:pPr algn="just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  <a:p>
            <a:pPr algn="just" marL="945020" indent="-189004" lvl="4">
              <a:lnSpc>
                <a:spcPts val="3761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773315" y="3219728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6"/>
                </a:lnTo>
                <a:lnTo>
                  <a:pt x="0" y="223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9231" y="7767504"/>
            <a:ext cx="994760" cy="994760"/>
          </a:xfrm>
          <a:custGeom>
            <a:avLst/>
            <a:gdLst/>
            <a:ahLst/>
            <a:cxnLst/>
            <a:rect r="r" b="b" t="t" l="l"/>
            <a:pathLst>
              <a:path h="994760" w="994760">
                <a:moveTo>
                  <a:pt x="0" y="0"/>
                </a:moveTo>
                <a:lnTo>
                  <a:pt x="994760" y="0"/>
                </a:lnTo>
                <a:lnTo>
                  <a:pt x="994760" y="994760"/>
                </a:lnTo>
                <a:lnTo>
                  <a:pt x="0" y="99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0633" y="22157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28625" y="-824602"/>
            <a:ext cx="19145250" cy="3255090"/>
          </a:xfrm>
          <a:custGeom>
            <a:avLst/>
            <a:gdLst/>
            <a:ahLst/>
            <a:cxnLst/>
            <a:rect r="r" b="b" t="t" l="l"/>
            <a:pathLst>
              <a:path h="3255090" w="19145250">
                <a:moveTo>
                  <a:pt x="0" y="0"/>
                </a:moveTo>
                <a:lnTo>
                  <a:pt x="19145250" y="0"/>
                </a:lnTo>
                <a:lnTo>
                  <a:pt x="19145250" y="3255090"/>
                </a:lnTo>
                <a:lnTo>
                  <a:pt x="0" y="3255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" r="0" b="-3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DAGn0Xd0Iqs</dc:identifier>
  <dcterms:modified xsi:type="dcterms:W3CDTF">2011-08-01T06:04:30Z</dcterms:modified>
  <cp:revision>1</cp:revision>
  <dc:title>Smart Farm Assistant.pptx</dc:title>
</cp:coreProperties>
</file>